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4" r:id="rId9"/>
    <p:sldId id="265" r:id="rId10"/>
    <p:sldId id="266" r:id="rId1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3D1DB"/>
    <a:srgbClr val="0000FF"/>
    <a:srgbClr val="BBE0E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000" autoAdjust="0"/>
    <p:restoredTop sz="94660"/>
  </p:normalViewPr>
  <p:slideViewPr>
    <p:cSldViewPr>
      <p:cViewPr varScale="1">
        <p:scale>
          <a:sx n="68" d="100"/>
          <a:sy n="68" d="100"/>
        </p:scale>
        <p:origin x="-147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47DD7E-0D41-47D7-8CBB-7135CDB99A8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6ABDDC-C552-45C6-8F27-C8A5F8CE997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1A313A-EBC6-493F-AB83-CBB748E6CC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C052C3-C598-491B-893F-EAF1391B74E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3AC640-F922-4D18-ACD4-D0676BADDA2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8A52D8-CE96-4CD6-8FEE-3F5D45BCBF6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F40C5D-6E66-406E-A7B6-2510553E64C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DDE398-4201-4C79-978E-6021BE360DF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4F2EF1-F779-4A39-ABAB-784525DB8EC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0B106C-63FA-4FC6-995C-96797184226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7F0C99-7546-4EB2-B4B5-E817245CB10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>
              <a:defRPr/>
            </a:pPr>
            <a:fld id="{4907638E-523E-4D42-A6EE-E9D8562AEBA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WordArt 4"/>
          <p:cNvSpPr>
            <a:spLocks noChangeArrowheads="1" noChangeShapeType="1" noTextEdit="1"/>
          </p:cNvSpPr>
          <p:nvPr/>
        </p:nvSpPr>
        <p:spPr bwMode="auto">
          <a:xfrm>
            <a:off x="755650" y="5084763"/>
            <a:ext cx="7777163" cy="1077912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Impact"/>
              </a:rPr>
              <a:t>Разновидности  профессий.</a:t>
            </a:r>
          </a:p>
        </p:txBody>
      </p:sp>
      <p:pic>
        <p:nvPicPr>
          <p:cNvPr id="2051" name="Picture 6" descr="0000028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3850" y="260350"/>
            <a:ext cx="5588000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Picture 7" descr="full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27538" y="2205038"/>
            <a:ext cx="4105275" cy="2728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blinds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750" y="3800475"/>
            <a:ext cx="8064500" cy="3057525"/>
          </a:xfrm>
          <a:solidFill>
            <a:srgbClr val="C3D1DB"/>
          </a:solidFill>
          <a:ln>
            <a:solidFill>
              <a:srgbClr val="0000FF"/>
            </a:solidFill>
          </a:ln>
        </p:spPr>
        <p:txBody>
          <a:bodyPr/>
          <a:lstStyle/>
          <a:p>
            <a:pPr algn="ctr" eaLnBrk="1" hangingPunct="1">
              <a:lnSpc>
                <a:spcPct val="80000"/>
              </a:lnSpc>
              <a:buFontTx/>
              <a:buNone/>
            </a:pPr>
            <a:r>
              <a:rPr lang="ru-RU" sz="2800" smtClean="0"/>
              <a:t>   </a:t>
            </a:r>
            <a:r>
              <a:rPr lang="ru-RU" sz="1600" b="1" smtClean="0">
                <a:solidFill>
                  <a:schemeClr val="accent2"/>
                </a:solidFill>
                <a:latin typeface="Comic Sans MS" pitchFamily="66" charset="0"/>
              </a:rPr>
              <a:t>Любой специалист в области экономики должен обладать хорошо развитым умением анализировать, находить разные пути решения одной и той же задачи, не пугаться программирования и электронного обеспечения труда.</a:t>
            </a:r>
          </a:p>
          <a:p>
            <a:pPr algn="ctr" eaLnBrk="1" hangingPunct="1">
              <a:lnSpc>
                <a:spcPct val="80000"/>
              </a:lnSpc>
              <a:buFontTx/>
              <a:buNone/>
            </a:pPr>
            <a:r>
              <a:rPr lang="ru-RU" sz="1600" b="1" smtClean="0">
                <a:solidFill>
                  <a:schemeClr val="accent2"/>
                </a:solidFill>
                <a:latin typeface="Comic Sans MS" pitchFamily="66" charset="0"/>
              </a:rPr>
              <a:t>     Владение математическими знаниями и иностранным языком для экономиста - это пропуск в самые современные направления прикладной экономики. Многие специалисты говорят о том, что, не зная английского языка, невозможно быть экономистом, так как большинство понятий и концепций экономики сложились в англо­язычных странах. Второй иностранный язык открывает начинающему экономисту дверь в престижные московские вузы, которые все чаще сотрудничают с европейскими учебными заведениями и предлагают своим студентам стажировку за рубежом. </a:t>
            </a:r>
          </a:p>
        </p:txBody>
      </p:sp>
      <p:sp>
        <p:nvSpPr>
          <p:cNvPr id="3075" name="WordArt 4"/>
          <p:cNvSpPr>
            <a:spLocks noChangeArrowheads="1" noChangeShapeType="1" noTextEdit="1"/>
          </p:cNvSpPr>
          <p:nvPr/>
        </p:nvSpPr>
        <p:spPr bwMode="auto">
          <a:xfrm>
            <a:off x="323850" y="260350"/>
            <a:ext cx="6696075" cy="6492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chemeClr val="hlink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Экономические профессии.</a:t>
            </a:r>
          </a:p>
        </p:txBody>
      </p:sp>
      <p:pic>
        <p:nvPicPr>
          <p:cNvPr id="3076" name="Picture 7" descr="image00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8313" y="1125538"/>
            <a:ext cx="3743325" cy="237966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3077" name="Picture 9" descr="50893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87900" y="1125538"/>
            <a:ext cx="3455988" cy="241776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ransition spd="slow">
    <p:checker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3357563"/>
            <a:ext cx="8229600" cy="3344862"/>
          </a:xfrm>
          <a:solidFill>
            <a:srgbClr val="C3D1DB"/>
          </a:solidFill>
          <a:ln>
            <a:solidFill>
              <a:srgbClr val="0000FF"/>
            </a:solidFill>
          </a:ln>
        </p:spPr>
        <p:txBody>
          <a:bodyPr/>
          <a:lstStyle/>
          <a:p>
            <a:pPr algn="ctr" eaLnBrk="1" hangingPunct="1">
              <a:lnSpc>
                <a:spcPct val="80000"/>
              </a:lnSpc>
              <a:buFontTx/>
              <a:buNone/>
            </a:pPr>
            <a:r>
              <a:rPr lang="ru-RU" sz="1600" smtClean="0"/>
              <a:t>     </a:t>
            </a:r>
            <a:r>
              <a:rPr lang="ru-RU" sz="1600" smtClean="0">
                <a:solidFill>
                  <a:schemeClr val="accent2"/>
                </a:solidFill>
                <a:latin typeface="Comic Sans MS" pitchFamily="66" charset="0"/>
              </a:rPr>
              <a:t>Чтобы стать хорошим врачом, нужно обладать взглядом сокола, руками девушки, мудростью змеи и сердцем льва. Так сказал отец медицины великий Гиппократ. Какие качества необходимы хорошему врачу: аналитический ум и быстрая реакция, наблюдательность, интуиция, ответственность, эмоциональная устойчивость. Самое главное - будущий врач должен иметь призвание к медицине, для освоения которой требуется знание нескольких предметов: химии, физики, биологии, анатомии, физиологии, генетики. А если предстоит работа со сложной медицинской аппаратурой, - то необходимы технические знания. </a:t>
            </a:r>
          </a:p>
          <a:p>
            <a:pPr algn="ctr" eaLnBrk="1" hangingPunct="1">
              <a:lnSpc>
                <a:spcPct val="80000"/>
              </a:lnSpc>
              <a:buFontTx/>
              <a:buNone/>
            </a:pPr>
            <a:r>
              <a:rPr lang="ru-RU" sz="1600" smtClean="0">
                <a:solidFill>
                  <a:schemeClr val="accent2"/>
                </a:solidFill>
                <a:latin typeface="Comic Sans MS" pitchFamily="66" charset="0"/>
              </a:rPr>
              <a:t>     Профессия врача требует длительной подготовки - шесть лет учебы, и один-два года серьезной практики. Практиковать под наблюдением опытных коллег - в ординатуре, интернатуре. Медицинская наука развивается, Вам придется постоянно повышать свою квалификацию, изучать более новые методы лечения.</a:t>
            </a:r>
          </a:p>
          <a:p>
            <a:pPr algn="ctr" eaLnBrk="1" hangingPunct="1">
              <a:lnSpc>
                <a:spcPct val="80000"/>
              </a:lnSpc>
              <a:buFontTx/>
              <a:buNone/>
            </a:pPr>
            <a:r>
              <a:rPr lang="ru-RU" sz="1600" smtClean="0">
                <a:solidFill>
                  <a:schemeClr val="accent2"/>
                </a:solidFill>
                <a:latin typeface="Comic Sans MS" pitchFamily="66" charset="0"/>
              </a:rPr>
              <a:t>     Как стать врачом, где учиться, проходить практику, как устроиться на работу - это зависит от медицинской специализации. </a:t>
            </a:r>
          </a:p>
        </p:txBody>
      </p:sp>
      <p:sp>
        <p:nvSpPr>
          <p:cNvPr id="4099" name="WordArt 4"/>
          <p:cNvSpPr>
            <a:spLocks noChangeArrowheads="1" noChangeShapeType="1" noTextEdit="1"/>
          </p:cNvSpPr>
          <p:nvPr/>
        </p:nvSpPr>
        <p:spPr bwMode="auto">
          <a:xfrm>
            <a:off x="539750" y="476250"/>
            <a:ext cx="6094413" cy="7207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Медицинские профессии.</a:t>
            </a:r>
          </a:p>
        </p:txBody>
      </p:sp>
      <p:pic>
        <p:nvPicPr>
          <p:cNvPr id="4100" name="Picture 6" descr="b54035b0327d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3850" y="1268413"/>
            <a:ext cx="2616200" cy="187166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4101" name="Picture 8" descr="180892_image_large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132138" y="1341438"/>
            <a:ext cx="2663825" cy="17748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4102" name="Picture 10" descr="1245756916_image01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84888" y="1268413"/>
            <a:ext cx="2549525" cy="19081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ransition spd="slow">
    <p:comb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11188" y="3284538"/>
            <a:ext cx="7740650" cy="3429000"/>
          </a:xfrm>
          <a:solidFill>
            <a:srgbClr val="C3D1DB"/>
          </a:solidFill>
          <a:ln>
            <a:solidFill>
              <a:srgbClr val="0000FF"/>
            </a:solidFill>
          </a:ln>
        </p:spPr>
        <p:txBody>
          <a:bodyPr/>
          <a:lstStyle/>
          <a:p>
            <a:pPr algn="ctr" eaLnBrk="1" hangingPunct="1">
              <a:lnSpc>
                <a:spcPct val="80000"/>
              </a:lnSpc>
              <a:buFontTx/>
              <a:buNone/>
            </a:pPr>
            <a:r>
              <a:rPr lang="ru-RU" sz="1600" smtClean="0">
                <a:solidFill>
                  <a:schemeClr val="accent2"/>
                </a:solidFill>
                <a:latin typeface="Comic Sans MS" pitchFamily="66" charset="0"/>
              </a:rPr>
              <a:t>Первым в перечне качеств для юриста идет усидчивость. Слишком много нужно копаться в документах, нормативных правовых актах. Пропустишь мелочь - это может обернуться роковой ошибкой. Зачастую приходиться все перепроверять по несколько раз. Усидчивость нужна и для того, чтобы анализировать судебную практику. Усидчивость на гране занудства. </a:t>
            </a:r>
            <a:br>
              <a:rPr lang="ru-RU" sz="1600" smtClean="0">
                <a:solidFill>
                  <a:schemeClr val="accent2"/>
                </a:solidFill>
                <a:latin typeface="Comic Sans MS" pitchFamily="66" charset="0"/>
              </a:rPr>
            </a:br>
            <a:r>
              <a:rPr lang="ru-RU" sz="1600" smtClean="0">
                <a:solidFill>
                  <a:schemeClr val="accent2"/>
                </a:solidFill>
                <a:latin typeface="Comic Sans MS" pitchFamily="66" charset="0"/>
              </a:rPr>
              <a:t/>
            </a:r>
            <a:br>
              <a:rPr lang="ru-RU" sz="1600" smtClean="0">
                <a:solidFill>
                  <a:schemeClr val="accent2"/>
                </a:solidFill>
                <a:latin typeface="Comic Sans MS" pitchFamily="66" charset="0"/>
              </a:rPr>
            </a:br>
            <a:r>
              <a:rPr lang="ru-RU" sz="1600" smtClean="0">
                <a:solidFill>
                  <a:schemeClr val="accent2"/>
                </a:solidFill>
                <a:latin typeface="Comic Sans MS" pitchFamily="66" charset="0"/>
              </a:rPr>
              <a:t>Следующее качество - это аналитический склад ума. Без него не получится сделать правильные выводы, сопоставить правовые нормы. Для этого юристу (особенно адвокату) нужна еще и логика. </a:t>
            </a:r>
            <a:br>
              <a:rPr lang="ru-RU" sz="1600" smtClean="0">
                <a:solidFill>
                  <a:schemeClr val="accent2"/>
                </a:solidFill>
                <a:latin typeface="Comic Sans MS" pitchFamily="66" charset="0"/>
              </a:rPr>
            </a:br>
            <a:r>
              <a:rPr lang="ru-RU" sz="1600" smtClean="0">
                <a:solidFill>
                  <a:schemeClr val="accent2"/>
                </a:solidFill>
                <a:latin typeface="Comic Sans MS" pitchFamily="66" charset="0"/>
              </a:rPr>
              <a:t>Юристу нужна еще и хорошая память. Как раз это качество хотят привить юридические факультеты, когда заставляют зазубривать законы вплоть до номеров статей…</a:t>
            </a:r>
            <a:br>
              <a:rPr lang="ru-RU" sz="1600" smtClean="0">
                <a:solidFill>
                  <a:schemeClr val="accent2"/>
                </a:solidFill>
                <a:latin typeface="Comic Sans MS" pitchFamily="66" charset="0"/>
              </a:rPr>
            </a:br>
            <a:r>
              <a:rPr lang="ru-RU" sz="1600" smtClean="0">
                <a:solidFill>
                  <a:schemeClr val="accent2"/>
                </a:solidFill>
                <a:latin typeface="Comic Sans MS" pitchFamily="66" charset="0"/>
              </a:rPr>
              <a:t>У юристов часто бывают напряженные моменты на работе, завалы, конфликты, публичные выступления и прочие стрессовые ситуации. Именно поэтому юрист должен уметь работать при стрессе так же эффективно, без ошибок и срывов. </a:t>
            </a:r>
            <a:br>
              <a:rPr lang="ru-RU" sz="1600" smtClean="0">
                <a:solidFill>
                  <a:schemeClr val="accent2"/>
                </a:solidFill>
                <a:latin typeface="Comic Sans MS" pitchFamily="66" charset="0"/>
              </a:rPr>
            </a:br>
            <a:r>
              <a:rPr lang="ru-RU" sz="1600" smtClean="0">
                <a:solidFill>
                  <a:schemeClr val="accent2"/>
                </a:solidFill>
                <a:latin typeface="Comic Sans MS" pitchFamily="66" charset="0"/>
              </a:rPr>
              <a:t/>
            </a:r>
            <a:br>
              <a:rPr lang="ru-RU" sz="1600" smtClean="0">
                <a:solidFill>
                  <a:schemeClr val="accent2"/>
                </a:solidFill>
                <a:latin typeface="Comic Sans MS" pitchFamily="66" charset="0"/>
              </a:rPr>
            </a:br>
            <a:endParaRPr lang="ru-RU" sz="1600" smtClean="0">
              <a:solidFill>
                <a:schemeClr val="accent2"/>
              </a:solidFill>
              <a:latin typeface="Comic Sans MS" pitchFamily="66" charset="0"/>
            </a:endParaRPr>
          </a:p>
        </p:txBody>
      </p:sp>
      <p:sp>
        <p:nvSpPr>
          <p:cNvPr id="5123" name="WordArt 4"/>
          <p:cNvSpPr>
            <a:spLocks noChangeArrowheads="1" noChangeShapeType="1" noTextEdit="1"/>
          </p:cNvSpPr>
          <p:nvPr/>
        </p:nvSpPr>
        <p:spPr bwMode="auto">
          <a:xfrm>
            <a:off x="179388" y="260350"/>
            <a:ext cx="6480175" cy="1077913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Impact"/>
              </a:rPr>
              <a:t>Юридические, </a:t>
            </a:r>
          </a:p>
          <a:p>
            <a:pPr algn="ctr"/>
            <a:r>
              <a:rPr lang="ru-RU" sz="3600" kern="1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Impact"/>
              </a:rPr>
              <a:t>Правоохранительные  профессии.</a:t>
            </a:r>
          </a:p>
        </p:txBody>
      </p:sp>
      <p:pic>
        <p:nvPicPr>
          <p:cNvPr id="5124" name="Picture 9" descr="64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9750" y="1484313"/>
            <a:ext cx="3344863" cy="17557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5125" name="Picture 11" descr="conquer_court_3_b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56100" y="1484313"/>
            <a:ext cx="2627313" cy="17494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5300663"/>
            <a:ext cx="8229600" cy="1328737"/>
          </a:xfrm>
          <a:solidFill>
            <a:srgbClr val="C3D1DB"/>
          </a:solidFill>
          <a:ln>
            <a:solidFill>
              <a:srgbClr val="0000FF"/>
            </a:solidFill>
          </a:ln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ru-RU" sz="1600" b="1" smtClean="0">
                <a:solidFill>
                  <a:schemeClr val="accent2"/>
                </a:solidFill>
                <a:latin typeface="Comic Sans MS" pitchFamily="66" charset="0"/>
              </a:rPr>
              <a:t>Мужество, сила и отвага военных – те резервные качества, которые могут «по-крупному» понадобиться Родине в любой момент, например, в случае начала военных действий. И пусть престиж профессии военного на рынке труда не очень высок, но ее ценность в государственном масштабе безгранична. Военные – наш тыл, наш покой..</a:t>
            </a:r>
            <a:r>
              <a:rPr lang="ru-RU" sz="1600" smtClean="0">
                <a:solidFill>
                  <a:schemeClr val="accent2"/>
                </a:solidFill>
                <a:latin typeface="Comic Sans MS" pitchFamily="66" charset="0"/>
              </a:rPr>
              <a:t> </a:t>
            </a:r>
          </a:p>
        </p:txBody>
      </p:sp>
      <p:sp>
        <p:nvSpPr>
          <p:cNvPr id="6147" name="WordArt 4"/>
          <p:cNvSpPr>
            <a:spLocks noChangeArrowheads="1" noChangeShapeType="1" noTextEdit="1"/>
          </p:cNvSpPr>
          <p:nvPr/>
        </p:nvSpPr>
        <p:spPr bwMode="auto">
          <a:xfrm>
            <a:off x="468313" y="333375"/>
            <a:ext cx="5738812" cy="7937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FF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Военные профессии.</a:t>
            </a:r>
          </a:p>
        </p:txBody>
      </p:sp>
      <p:pic>
        <p:nvPicPr>
          <p:cNvPr id="6148" name="Picture 7" descr="images6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5288" y="1268413"/>
            <a:ext cx="2736850" cy="204946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6149" name="Picture 9" descr="VMF_PLO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03575" y="1268413"/>
            <a:ext cx="2736850" cy="20447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6150" name="Picture 11" descr="6c88f921bfaea219eed0d1e2448a512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95288" y="3429000"/>
            <a:ext cx="2736850" cy="18002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6151" name="Picture 13" descr="professiya-voennyiy-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203575" y="3429000"/>
            <a:ext cx="2736850" cy="18002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6152" name="Picture 15" descr="(396)4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011863" y="1916113"/>
            <a:ext cx="2952750" cy="27844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ransition spd="slow">
    <p:pull dir="l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4941888"/>
            <a:ext cx="8229600" cy="1544637"/>
          </a:xfrm>
          <a:solidFill>
            <a:srgbClr val="C3D1DB"/>
          </a:solidFill>
          <a:ln>
            <a:solidFill>
              <a:srgbClr val="0000FF"/>
            </a:solidFill>
          </a:ln>
        </p:spPr>
        <p:txBody>
          <a:bodyPr/>
          <a:lstStyle/>
          <a:p>
            <a:pPr algn="ctr" eaLnBrk="1" hangingPunct="1">
              <a:lnSpc>
                <a:spcPct val="90000"/>
              </a:lnSpc>
              <a:buFontTx/>
              <a:buNone/>
            </a:pPr>
            <a:r>
              <a:rPr lang="ru-RU" sz="1600" smtClean="0">
                <a:solidFill>
                  <a:schemeClr val="accent2"/>
                </a:solidFill>
                <a:latin typeface="Comic Sans MS" pitchFamily="66" charset="0"/>
              </a:rPr>
              <a:t>Технолог должен обладать личной организованностью, самостоятельностью и ответственностью, так как работа специалиста связана с технологическими процессами. Так, например, инженеру-технологу необходимы усидчивость, коммуникабельность и дисциплинированность, аналитическое, техническое мышление, математические способности, пространственное воображение, долговременная и оперативная память. </a:t>
            </a:r>
          </a:p>
        </p:txBody>
      </p:sp>
      <p:sp>
        <p:nvSpPr>
          <p:cNvPr id="7171" name="WordArt 4"/>
          <p:cNvSpPr>
            <a:spLocks noChangeArrowheads="1" noChangeShapeType="1" noTextEdit="1"/>
          </p:cNvSpPr>
          <p:nvPr/>
        </p:nvSpPr>
        <p:spPr bwMode="auto">
          <a:xfrm>
            <a:off x="250825" y="188913"/>
            <a:ext cx="5688013" cy="936625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Impact"/>
              </a:rPr>
              <a:t>Технические профессии.</a:t>
            </a:r>
          </a:p>
        </p:txBody>
      </p:sp>
      <p:pic>
        <p:nvPicPr>
          <p:cNvPr id="7172" name="Picture 7" descr="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825" y="1412875"/>
            <a:ext cx="3025775" cy="2006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7173" name="Picture 9" descr="1280999673_l0001324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484438" y="2420938"/>
            <a:ext cx="3168650" cy="237648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7174" name="Picture 11" descr="13662914046578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95963" y="1268413"/>
            <a:ext cx="2786062" cy="274478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ransition spd="slow">
    <p:pull dir="r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850" y="4149725"/>
            <a:ext cx="8229600" cy="2133600"/>
          </a:xfrm>
          <a:solidFill>
            <a:srgbClr val="C3D1DB"/>
          </a:solidFill>
          <a:ln>
            <a:solidFill>
              <a:srgbClr val="0000FF"/>
            </a:solidFill>
          </a:ln>
        </p:spPr>
        <p:txBody>
          <a:bodyPr/>
          <a:lstStyle/>
          <a:p>
            <a:pPr algn="ctr" eaLnBrk="1" hangingPunct="1">
              <a:lnSpc>
                <a:spcPct val="80000"/>
              </a:lnSpc>
              <a:buFontTx/>
              <a:buNone/>
            </a:pPr>
            <a:r>
              <a:rPr lang="ru-RU" sz="1600" smtClean="0">
                <a:solidFill>
                  <a:schemeClr val="accent2"/>
                </a:solidFill>
                <a:latin typeface="Comic Sans MS" pitchFamily="66" charset="0"/>
              </a:rPr>
              <a:t>Существуют две основные точки зрения на творческую личность. </a:t>
            </a:r>
            <a:br>
              <a:rPr lang="ru-RU" sz="1600" smtClean="0">
                <a:solidFill>
                  <a:schemeClr val="accent2"/>
                </a:solidFill>
                <a:latin typeface="Comic Sans MS" pitchFamily="66" charset="0"/>
              </a:rPr>
            </a:br>
            <a:r>
              <a:rPr lang="ru-RU" sz="1600" smtClean="0">
                <a:solidFill>
                  <a:schemeClr val="accent2"/>
                </a:solidFill>
                <a:latin typeface="Comic Sans MS" pitchFamily="66" charset="0"/>
              </a:rPr>
              <a:t>Согласно одной, креативность или творческая способность в той </a:t>
            </a:r>
            <a:br>
              <a:rPr lang="ru-RU" sz="1600" smtClean="0">
                <a:solidFill>
                  <a:schemeClr val="accent2"/>
                </a:solidFill>
                <a:latin typeface="Comic Sans MS" pitchFamily="66" charset="0"/>
              </a:rPr>
            </a:br>
            <a:r>
              <a:rPr lang="ru-RU" sz="1600" smtClean="0">
                <a:solidFill>
                  <a:schemeClr val="accent2"/>
                </a:solidFill>
                <a:latin typeface="Comic Sans MS" pitchFamily="66" charset="0"/>
              </a:rPr>
              <a:t>или иной степени свойственна каждому нормальному человеку. </a:t>
            </a:r>
            <a:br>
              <a:rPr lang="ru-RU" sz="1600" smtClean="0">
                <a:solidFill>
                  <a:schemeClr val="accent2"/>
                </a:solidFill>
                <a:latin typeface="Comic Sans MS" pitchFamily="66" charset="0"/>
              </a:rPr>
            </a:br>
            <a:r>
              <a:rPr lang="ru-RU" sz="1600" smtClean="0">
                <a:solidFill>
                  <a:schemeClr val="accent2"/>
                </a:solidFill>
                <a:latin typeface="Comic Sans MS" pitchFamily="66" charset="0"/>
              </a:rPr>
              <a:t>Она так же неотъемлема от человека, как способность мыслить, </a:t>
            </a:r>
            <a:br>
              <a:rPr lang="ru-RU" sz="1600" smtClean="0">
                <a:solidFill>
                  <a:schemeClr val="accent2"/>
                </a:solidFill>
                <a:latin typeface="Comic Sans MS" pitchFamily="66" charset="0"/>
              </a:rPr>
            </a:br>
            <a:r>
              <a:rPr lang="ru-RU" sz="1600" smtClean="0">
                <a:solidFill>
                  <a:schemeClr val="accent2"/>
                </a:solidFill>
                <a:latin typeface="Comic Sans MS" pitchFamily="66" charset="0"/>
              </a:rPr>
              <a:t>говорить и чувствовать. </a:t>
            </a:r>
            <a:br>
              <a:rPr lang="ru-RU" sz="1600" smtClean="0">
                <a:solidFill>
                  <a:schemeClr val="accent2"/>
                </a:solidFill>
                <a:latin typeface="Comic Sans MS" pitchFamily="66" charset="0"/>
              </a:rPr>
            </a:br>
            <a:r>
              <a:rPr lang="ru-RU" sz="1600" smtClean="0">
                <a:solidFill>
                  <a:schemeClr val="accent2"/>
                </a:solidFill>
                <a:latin typeface="Comic Sans MS" pitchFamily="66" charset="0"/>
              </a:rPr>
              <a:t>Согласно второй точке зрения, человека</a:t>
            </a:r>
            <a:br>
              <a:rPr lang="ru-RU" sz="1600" smtClean="0">
                <a:solidFill>
                  <a:schemeClr val="accent2"/>
                </a:solidFill>
                <a:latin typeface="Comic Sans MS" pitchFamily="66" charset="0"/>
              </a:rPr>
            </a:br>
            <a:r>
              <a:rPr lang="ru-RU" sz="1600" smtClean="0">
                <a:solidFill>
                  <a:schemeClr val="accent2"/>
                </a:solidFill>
                <a:latin typeface="Comic Sans MS" pitchFamily="66" charset="0"/>
              </a:rPr>
              <a:t>следует считать творческой личностью, или творцом. </a:t>
            </a:r>
            <a:br>
              <a:rPr lang="ru-RU" sz="1600" smtClean="0">
                <a:solidFill>
                  <a:schemeClr val="accent2"/>
                </a:solidFill>
                <a:latin typeface="Comic Sans MS" pitchFamily="66" charset="0"/>
              </a:rPr>
            </a:br>
            <a:r>
              <a:rPr lang="ru-RU" sz="1600" smtClean="0">
                <a:solidFill>
                  <a:schemeClr val="accent2"/>
                </a:solidFill>
                <a:latin typeface="Comic Sans MS" pitchFamily="66" charset="0"/>
              </a:rPr>
              <a:t>Подобная позиция связана с другим пониманием природы творчества. </a:t>
            </a:r>
            <a:br>
              <a:rPr lang="ru-RU" sz="1600" smtClean="0">
                <a:solidFill>
                  <a:schemeClr val="accent2"/>
                </a:solidFill>
                <a:latin typeface="Comic Sans MS" pitchFamily="66" charset="0"/>
              </a:rPr>
            </a:br>
            <a:r>
              <a:rPr lang="ru-RU" sz="1600" smtClean="0">
                <a:solidFill>
                  <a:schemeClr val="accent2"/>
                </a:solidFill>
                <a:latin typeface="Comic Sans MS" pitchFamily="66" charset="0"/>
              </a:rPr>
              <a:t>Здесь помимо незапрограммированного процесса создания нового, </a:t>
            </a:r>
            <a:br>
              <a:rPr lang="ru-RU" sz="1600" smtClean="0">
                <a:solidFill>
                  <a:schemeClr val="accent2"/>
                </a:solidFill>
                <a:latin typeface="Comic Sans MS" pitchFamily="66" charset="0"/>
              </a:rPr>
            </a:br>
            <a:r>
              <a:rPr lang="ru-RU" sz="1600" smtClean="0">
                <a:solidFill>
                  <a:schemeClr val="accent2"/>
                </a:solidFill>
                <a:latin typeface="Comic Sans MS" pitchFamily="66" charset="0"/>
              </a:rPr>
              <a:t>принимается во внимание ценность нового результата. </a:t>
            </a:r>
          </a:p>
        </p:txBody>
      </p:sp>
      <p:pic>
        <p:nvPicPr>
          <p:cNvPr id="8195" name="Picture 5" descr="025db21f4f1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3850" y="2133600"/>
            <a:ext cx="2735263" cy="18240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8196" name="WordArt 6"/>
          <p:cNvSpPr>
            <a:spLocks noChangeArrowheads="1" noChangeShapeType="1" noTextEdit="1"/>
          </p:cNvSpPr>
          <p:nvPr/>
        </p:nvSpPr>
        <p:spPr bwMode="auto">
          <a:xfrm>
            <a:off x="323850" y="260350"/>
            <a:ext cx="7705725" cy="6762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noFill/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Творческие профессии.</a:t>
            </a:r>
          </a:p>
        </p:txBody>
      </p:sp>
      <p:pic>
        <p:nvPicPr>
          <p:cNvPr id="8197" name="Picture 11" descr="r_597403_stnfixl5urpy7luyggj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76600" y="1071563"/>
            <a:ext cx="2447925" cy="18367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8198" name="Picture 13" descr="i00ZWE4LT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867400" y="2060575"/>
            <a:ext cx="2449513" cy="18367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3573463"/>
            <a:ext cx="8280400" cy="3097212"/>
          </a:xfrm>
          <a:solidFill>
            <a:srgbClr val="C3D1DB"/>
          </a:solidFill>
          <a:ln>
            <a:solidFill>
              <a:schemeClr val="tx1"/>
            </a:solidFill>
          </a:ln>
        </p:spPr>
        <p:txBody>
          <a:bodyPr/>
          <a:lstStyle/>
          <a:p>
            <a:pPr algn="ctr" eaLnBrk="1" hangingPunct="1">
              <a:lnSpc>
                <a:spcPct val="80000"/>
              </a:lnSpc>
              <a:buFontTx/>
              <a:buNone/>
            </a:pPr>
            <a:r>
              <a:rPr lang="ru-RU" sz="1600" smtClean="0">
                <a:solidFill>
                  <a:schemeClr val="accent2"/>
                </a:solidFill>
                <a:latin typeface="Comic Sans MS" pitchFamily="66" charset="0"/>
              </a:rPr>
              <a:t>Основное содержание педагогической профессии составляют взаимоотношения с людьми. Деятельность других представителей профессий типа "человек-человек" также требует взаимодействия с людьми, но здесь это связано с тем, чтобы наилучшим образом понять и удовлетворить запросы человека. В профессии же педагога ведущая задача - понять общественные цели и направить усилия других людей на их достижение. </a:t>
            </a:r>
          </a:p>
          <a:p>
            <a:pPr algn="ctr" eaLnBrk="1" hangingPunct="1">
              <a:lnSpc>
                <a:spcPct val="80000"/>
              </a:lnSpc>
              <a:buFontTx/>
              <a:buNone/>
            </a:pPr>
            <a:r>
              <a:rPr lang="ru-RU" sz="1600" smtClean="0">
                <a:solidFill>
                  <a:schemeClr val="accent2"/>
                </a:solidFill>
                <a:latin typeface="Comic Sans MS" pitchFamily="66" charset="0"/>
              </a:rPr>
              <a:t>Поскольку за всю школьную практику встречаются разные ученики, каждый из которых обладает своим характером, педагог должен выработать уверенность в себе, а также чувство юмора, чтобы при помощи шутки сглаживать напряженные моменты. При этом важно помнить, что преподаватель – это все-таки не друг школьников, поэтому он должен уметь поддерживать дисциплину в классе. Учителю, который приходит в новый класс, прежде всего, следует показать свой характер, продемонстрировать умение быть строгим и серьезным. И лишь со временем педагог позволяет себе стать естественным и свободным.</a:t>
            </a:r>
          </a:p>
          <a:p>
            <a:pPr algn="ctr" eaLnBrk="1" hangingPunct="1">
              <a:lnSpc>
                <a:spcPct val="80000"/>
              </a:lnSpc>
              <a:buFontTx/>
              <a:buNone/>
            </a:pPr>
            <a:r>
              <a:rPr lang="ru-RU" sz="1600" smtClean="0">
                <a:solidFill>
                  <a:schemeClr val="accent2"/>
                </a:solidFill>
                <a:latin typeface="Comic Sans MS" pitchFamily="66" charset="0"/>
              </a:rPr>
              <a:t/>
            </a:r>
            <a:br>
              <a:rPr lang="ru-RU" sz="1600" smtClean="0">
                <a:solidFill>
                  <a:schemeClr val="accent2"/>
                </a:solidFill>
                <a:latin typeface="Comic Sans MS" pitchFamily="66" charset="0"/>
              </a:rPr>
            </a:br>
            <a:endParaRPr lang="ru-RU" sz="1600" smtClean="0">
              <a:solidFill>
                <a:schemeClr val="accent2"/>
              </a:solidFill>
              <a:latin typeface="Comic Sans MS" pitchFamily="66" charset="0"/>
            </a:endParaRPr>
          </a:p>
        </p:txBody>
      </p:sp>
      <p:sp>
        <p:nvSpPr>
          <p:cNvPr id="9219" name="WordArt 4"/>
          <p:cNvSpPr>
            <a:spLocks noChangeArrowheads="1" noChangeShapeType="1" noTextEdit="1"/>
          </p:cNvSpPr>
          <p:nvPr/>
        </p:nvSpPr>
        <p:spPr bwMode="auto">
          <a:xfrm>
            <a:off x="250825" y="188913"/>
            <a:ext cx="6026150" cy="7207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FF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Педагогические профессии.</a:t>
            </a:r>
          </a:p>
        </p:txBody>
      </p:sp>
      <p:pic>
        <p:nvPicPr>
          <p:cNvPr id="9220" name="Picture 7" descr="1___129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825" y="1052513"/>
            <a:ext cx="2447925" cy="234156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9221" name="Picture 9" descr="detsad22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916238" y="1052513"/>
            <a:ext cx="3333750" cy="23050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9222" name="Picture 11" descr="Psihologi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443663" y="1412875"/>
            <a:ext cx="2520950" cy="1778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ransition spd="slow">
    <p:wipe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2349500"/>
            <a:ext cx="8229600" cy="2552700"/>
          </a:xfrm>
        </p:spPr>
        <p:txBody>
          <a:bodyPr/>
          <a:lstStyle/>
          <a:p>
            <a:pPr algn="ctr" eaLnBrk="1" hangingPunct="1">
              <a:lnSpc>
                <a:spcPct val="90000"/>
              </a:lnSpc>
              <a:buFontTx/>
              <a:buNone/>
            </a:pPr>
            <a:r>
              <a:rPr lang="ru-RU" sz="2400" b="1" smtClean="0">
                <a:solidFill>
                  <a:schemeClr val="accent2"/>
                </a:solidFill>
                <a:latin typeface="Comic Sans MS" pitchFamily="66" charset="0"/>
              </a:rPr>
              <a:t>   Выбор будущей профессии без преувеличения можно назвать выбором жизни. От этого выбора зависит очень многое. В случае неправильного выбора человек обрекает себя на долгие годы проведения своего времени на нелюбимой работе. Так что нужно с осторожностью подступать к этому решению…</a:t>
            </a:r>
            <a:endParaRPr lang="ru-RU" sz="2400" smtClean="0">
              <a:solidFill>
                <a:schemeClr val="accent2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 spd="slow">
    <p:zoom dir="in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71</TotalTime>
  <Words>556</Words>
  <Application>Microsoft Office PowerPoint</Application>
  <PresentationFormat>Экран (4:3)</PresentationFormat>
  <Paragraphs>22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4" baseType="lpstr">
      <vt:lpstr>Arial</vt:lpstr>
      <vt:lpstr>Calibri</vt:lpstr>
      <vt:lpstr>Comic Sans MS</vt:lpstr>
      <vt:lpstr>Оформление по умолчанию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Company>RePack by SPecialiST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Test</cp:lastModifiedBy>
  <cp:revision>3</cp:revision>
  <dcterms:created xsi:type="dcterms:W3CDTF">2013-11-14T12:28:39Z</dcterms:created>
  <dcterms:modified xsi:type="dcterms:W3CDTF">2015-05-18T13:24:12Z</dcterms:modified>
</cp:coreProperties>
</file>